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47" r:id="rId2"/>
    <p:sldId id="614" r:id="rId3"/>
    <p:sldId id="633" r:id="rId4"/>
    <p:sldId id="639" r:id="rId5"/>
    <p:sldId id="640" r:id="rId6"/>
    <p:sldId id="641" r:id="rId7"/>
    <p:sldId id="642" r:id="rId8"/>
    <p:sldId id="643" r:id="rId9"/>
    <p:sldId id="644" r:id="rId10"/>
    <p:sldId id="645" r:id="rId11"/>
    <p:sldId id="646" r:id="rId12"/>
    <p:sldId id="649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A1E"/>
    <a:srgbClr val="990000"/>
    <a:srgbClr val="CC0000"/>
    <a:srgbClr val="FF3300"/>
    <a:srgbClr val="009CDB"/>
    <a:srgbClr val="002244"/>
    <a:srgbClr val="001B36"/>
    <a:srgbClr val="003A74"/>
    <a:srgbClr val="682753"/>
    <a:srgbClr val="002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5" autoAdjust="0"/>
    <p:restoredTop sz="79846" autoAdjust="0"/>
  </p:normalViewPr>
  <p:slideViewPr>
    <p:cSldViewPr>
      <p:cViewPr varScale="1">
        <p:scale>
          <a:sx n="126" d="100"/>
          <a:sy n="126" d="100"/>
        </p:scale>
        <p:origin x="1904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44957" cy="496888"/>
          </a:xfrm>
          <a:prstGeom prst="rect">
            <a:avLst/>
          </a:prstGeom>
        </p:spPr>
        <p:txBody>
          <a:bodyPr vert="horz" lIns="91560" tIns="45779" rIns="91560" bIns="4577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04" y="1"/>
            <a:ext cx="2944957" cy="496888"/>
          </a:xfrm>
          <a:prstGeom prst="rect">
            <a:avLst/>
          </a:prstGeom>
        </p:spPr>
        <p:txBody>
          <a:bodyPr vert="horz" lIns="91560" tIns="45779" rIns="91560" bIns="45779" rtlCol="0"/>
          <a:lstStyle>
            <a:lvl1pPr algn="r">
              <a:defRPr sz="1200"/>
            </a:lvl1pPr>
          </a:lstStyle>
          <a:p>
            <a:fld id="{B7232154-1641-4BE1-86BF-CC7744F451B0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0" tIns="45779" rIns="91560" bIns="4577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8" y="4714887"/>
            <a:ext cx="5438464" cy="4467225"/>
          </a:xfrm>
          <a:prstGeom prst="rect">
            <a:avLst/>
          </a:prstGeom>
        </p:spPr>
        <p:txBody>
          <a:bodyPr vert="horz" lIns="91560" tIns="45779" rIns="91560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28174"/>
            <a:ext cx="2944957" cy="496887"/>
          </a:xfrm>
          <a:prstGeom prst="rect">
            <a:avLst/>
          </a:prstGeom>
        </p:spPr>
        <p:txBody>
          <a:bodyPr vert="horz" lIns="91560" tIns="45779" rIns="91560" bIns="4577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04" y="9428174"/>
            <a:ext cx="2944957" cy="496887"/>
          </a:xfrm>
          <a:prstGeom prst="rect">
            <a:avLst/>
          </a:prstGeom>
        </p:spPr>
        <p:txBody>
          <a:bodyPr vert="horz" lIns="91560" tIns="45779" rIns="91560" bIns="45779" rtlCol="0" anchor="b"/>
          <a:lstStyle>
            <a:lvl1pPr algn="r">
              <a:defRPr sz="1200"/>
            </a:lvl1pPr>
          </a:lstStyle>
          <a:p>
            <a:fld id="{2AABA79D-3E05-4445-A052-16BDA80937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248128" y="0"/>
            <a:ext cx="4943872" cy="685800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F243-1E2C-4F0D-BEC8-1601293AF107}" type="datetimeFigureOut">
              <a:rPr lang="en-GB" smtClean="0"/>
              <a:pPr/>
              <a:t>27/04/2018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7E70-28C4-479F-973B-CFCCB70EA4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C_Pres_Slide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19936" y="1052736"/>
            <a:ext cx="6888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</a:rPr>
              <a:t>Welcome to the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102</a:t>
            </a:r>
            <a:r>
              <a:rPr lang="en-US" sz="4000" b="1" baseline="30000" dirty="0">
                <a:solidFill>
                  <a:schemeClr val="bg1"/>
                </a:solidFill>
              </a:rPr>
              <a:t>nd</a:t>
            </a:r>
            <a:r>
              <a:rPr lang="en-US" sz="4000" b="1" dirty="0">
                <a:solidFill>
                  <a:schemeClr val="bg1"/>
                </a:solidFill>
              </a:rPr>
              <a:t> Annual Dinner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2639616" y="1124744"/>
            <a:ext cx="2088232" cy="2004072"/>
          </a:xfrm>
          <a:prstGeom prst="rect">
            <a:avLst/>
          </a:prstGeom>
          <a:effectLst>
            <a:outerShdw dist="88900" dir="2700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19936" y="2276872"/>
            <a:ext cx="6888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000" dirty="0">
                <a:solidFill>
                  <a:srgbClr val="F2F2F2"/>
                </a:solidFill>
              </a:rPr>
              <a:t>The Chairman, Committee and Members</a:t>
            </a:r>
            <a:br>
              <a:rPr lang="en-GB" sz="2000" dirty="0">
                <a:solidFill>
                  <a:srgbClr val="F2F2F2"/>
                </a:solidFill>
              </a:rPr>
            </a:br>
            <a:r>
              <a:rPr lang="en-GB" sz="2000" dirty="0">
                <a:solidFill>
                  <a:srgbClr val="F2F2F2"/>
                </a:solidFill>
              </a:rPr>
              <a:t>warmly welcome all our guests.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7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376" y="5301208"/>
            <a:ext cx="1094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07</a:t>
            </a:r>
            <a:endParaRPr lang="en-US" sz="7000" dirty="0">
              <a:solidFill>
                <a:schemeClr val="tx1">
                  <a:lumMod val="50000"/>
                  <a:lumOff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7535F3-47A1-48F9-B67F-48C6079179B4}"/>
              </a:ext>
            </a:extLst>
          </p:cNvPr>
          <p:cNvSpPr txBox="1"/>
          <p:nvPr/>
        </p:nvSpPr>
        <p:spPr>
          <a:xfrm>
            <a:off x="2855640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F7F7F"/>
                </a:solidFill>
              </a:rPr>
              <a:t>Kindly donated by </a:t>
            </a:r>
            <a:r>
              <a:rPr lang="en-US" b="1" dirty="0">
                <a:solidFill>
                  <a:srgbClr val="990000"/>
                </a:solidFill>
              </a:rPr>
              <a:t>The Lord’s </a:t>
            </a:r>
            <a:r>
              <a:rPr lang="en-US" b="1" dirty="0" err="1">
                <a:solidFill>
                  <a:srgbClr val="990000"/>
                </a:solidFill>
              </a:rPr>
              <a:t>Taverners</a:t>
            </a:r>
            <a:endParaRPr lang="en-US" b="1" dirty="0">
              <a:solidFill>
                <a:srgbClr val="990000"/>
              </a:solidFill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51384" y="1628800"/>
            <a:ext cx="59885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990000"/>
                </a:solidFill>
              </a:rPr>
              <a:t>Ultimate four-day Formula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One Grand Prix Party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Experience for 2 people,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Abu Dhabi, 22-25 Nov 2018</a:t>
            </a:r>
            <a:endParaRPr lang="en-US" sz="4000" dirty="0">
              <a:solidFill>
                <a:srgbClr val="990000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10488488" y="404664"/>
            <a:ext cx="1131527" cy="1085924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Placeholder 5" descr="F1 (1)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8" t="-315" r="7454" b="315"/>
          <a:stretch/>
        </p:blipFill>
        <p:spPr/>
      </p:pic>
    </p:spTree>
    <p:extLst>
      <p:ext uri="{BB962C8B-B14F-4D97-AF65-F5344CB8AC3E}">
        <p14:creationId xmlns:p14="http://schemas.microsoft.com/office/powerpoint/2010/main" val="187652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376" y="5301208"/>
            <a:ext cx="1094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  <a:endParaRPr lang="en-US" sz="7000" dirty="0">
              <a:solidFill>
                <a:schemeClr val="tx1">
                  <a:lumMod val="50000"/>
                  <a:lumOff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51384" y="1628800"/>
            <a:ext cx="4712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990000"/>
                </a:solidFill>
              </a:rPr>
              <a:t>Four Ball at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The </a:t>
            </a:r>
            <a:r>
              <a:rPr lang="en-GB" sz="4000" b="1" dirty="0" err="1">
                <a:solidFill>
                  <a:srgbClr val="990000"/>
                </a:solidFill>
              </a:rPr>
              <a:t>Wisley</a:t>
            </a:r>
            <a:r>
              <a:rPr lang="en-GB" sz="4000" b="1" dirty="0">
                <a:solidFill>
                  <a:srgbClr val="990000"/>
                </a:solidFill>
              </a:rPr>
              <a:t> and lunch</a:t>
            </a:r>
            <a:endParaRPr lang="en-US" sz="4000" dirty="0">
              <a:solidFill>
                <a:srgbClr val="990000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10488488" y="404664"/>
            <a:ext cx="1131527" cy="1085924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Placeholder 5" descr="shutterstock_586288325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19388"/>
          <a:stretch/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7535F3-47A1-48F9-B67F-48C6079179B4}"/>
              </a:ext>
            </a:extLst>
          </p:cNvPr>
          <p:cNvSpPr txBox="1"/>
          <p:nvPr/>
        </p:nvSpPr>
        <p:spPr>
          <a:xfrm>
            <a:off x="2855640" y="56612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F7F7F"/>
                </a:solidFill>
              </a:rPr>
              <a:t>Kindly donated by </a:t>
            </a:r>
            <a:r>
              <a:rPr lang="en-US" b="1" dirty="0">
                <a:solidFill>
                  <a:srgbClr val="990000"/>
                </a:solidFill>
              </a:rPr>
              <a:t>Mark </a:t>
            </a:r>
            <a:r>
              <a:rPr lang="en-US" b="1" dirty="0" err="1">
                <a:solidFill>
                  <a:srgbClr val="990000"/>
                </a:solidFill>
              </a:rPr>
              <a:t>Eshelby</a:t>
            </a:r>
            <a:r>
              <a:rPr lang="en-US" b="1" dirty="0">
                <a:solidFill>
                  <a:srgbClr val="990000"/>
                </a:solidFill>
              </a:rPr>
              <a:t>, </a:t>
            </a:r>
            <a:r>
              <a:rPr lang="en-US" b="1" dirty="0" err="1">
                <a:solidFill>
                  <a:srgbClr val="990000"/>
                </a:solidFill>
              </a:rPr>
              <a:t>Latchmere</a:t>
            </a:r>
            <a:r>
              <a:rPr lang="en-US" b="1" dirty="0">
                <a:solidFill>
                  <a:srgbClr val="990000"/>
                </a:solidFill>
              </a:rPr>
              <a:t> Properties Limited</a:t>
            </a:r>
            <a:endParaRPr lang="en-US" b="1" dirty="0">
              <a:solidFill>
                <a:srgbClr val="99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90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75920" y="404664"/>
            <a:ext cx="6241626" cy="2520280"/>
            <a:chOff x="5375920" y="404664"/>
            <a:chExt cx="6241626" cy="252028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466A3C99-ACDF-4C37-A163-9599D65443DF}"/>
                </a:ext>
              </a:extLst>
            </p:cNvPr>
            <p:cNvSpPr txBox="1"/>
            <p:nvPr/>
          </p:nvSpPr>
          <p:spPr>
            <a:xfrm>
              <a:off x="5375920" y="980728"/>
              <a:ext cx="345638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7F7F7F"/>
                  </a:solidFill>
                </a:rPr>
                <a:t>Over 140 members from the community of property professionals, agents, developers, engineers, solicitors and contractors</a:t>
              </a:r>
              <a:endParaRPr lang="en-GB" sz="2000" dirty="0">
                <a:solidFill>
                  <a:srgbClr val="7F7F7F"/>
                </a:solidFill>
              </a:endParaRPr>
            </a:p>
          </p:txBody>
        </p:sp>
        <p:pic>
          <p:nvPicPr>
            <p:cNvPr id="18" name="Picture 17" descr="PC_Pres_Slides-0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3" t="7239" r="76036" b="58081"/>
            <a:stretch/>
          </p:blipFill>
          <p:spPr>
            <a:xfrm>
              <a:off x="9048328" y="404664"/>
              <a:ext cx="2569218" cy="252028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735960" y="2996952"/>
            <a:ext cx="4799856" cy="2448272"/>
            <a:chOff x="5879976" y="2996952"/>
            <a:chExt cx="4799856" cy="244827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3A546DE-6943-4D89-BA58-51F388E627D9}"/>
                </a:ext>
              </a:extLst>
            </p:cNvPr>
            <p:cNvSpPr txBox="1"/>
            <p:nvPr/>
          </p:nvSpPr>
          <p:spPr>
            <a:xfrm>
              <a:off x="7032104" y="2996952"/>
              <a:ext cx="36477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>
                  <a:solidFill>
                    <a:srgbClr val="7F7F7F"/>
                  </a:solidFill>
                </a:rPr>
                <a:t>Established for </a:t>
              </a:r>
              <a:r>
                <a:rPr lang="en-GB" sz="3000" b="1" dirty="0">
                  <a:solidFill>
                    <a:srgbClr val="990000"/>
                  </a:solidFill>
                </a:rPr>
                <a:t>45 years</a:t>
              </a:r>
            </a:p>
          </p:txBody>
        </p:sp>
        <p:pic>
          <p:nvPicPr>
            <p:cNvPr id="19" name="Picture 18" descr="PC_Pres_Slides-0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5" t="7913" r="28391" b="54209"/>
            <a:stretch/>
          </p:blipFill>
          <p:spPr>
            <a:xfrm>
              <a:off x="5879976" y="2996952"/>
              <a:ext cx="2176241" cy="244827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528048" y="4077072"/>
            <a:ext cx="4864218" cy="2229926"/>
            <a:chOff x="6528048" y="4077072"/>
            <a:chExt cx="4864218" cy="222992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8AB71BB-BB42-4734-9447-DEF82655CB29}"/>
                </a:ext>
              </a:extLst>
            </p:cNvPr>
            <p:cNvSpPr txBox="1"/>
            <p:nvPr/>
          </p:nvSpPr>
          <p:spPr>
            <a:xfrm>
              <a:off x="6528048" y="5445224"/>
              <a:ext cx="47998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>
                  <a:solidFill>
                    <a:srgbClr val="7F7F7F"/>
                  </a:solidFill>
                </a:rPr>
                <a:t>Donated</a:t>
              </a:r>
              <a:r>
                <a:rPr lang="en-GB" sz="2000" dirty="0">
                  <a:solidFill>
                    <a:srgbClr val="990000"/>
                  </a:solidFill>
                </a:rPr>
                <a:t> </a:t>
              </a:r>
              <a:r>
                <a:rPr lang="en-GB" sz="3000" b="1" dirty="0">
                  <a:solidFill>
                    <a:srgbClr val="990000"/>
                  </a:solidFill>
                </a:rPr>
                <a:t>52 minibuses</a:t>
              </a:r>
              <a:br>
                <a:rPr lang="en-GB" sz="3000" b="1" dirty="0">
                  <a:solidFill>
                    <a:srgbClr val="990000"/>
                  </a:solidFill>
                </a:rPr>
              </a:br>
              <a:r>
                <a:rPr lang="en-GB" sz="2000" dirty="0">
                  <a:solidFill>
                    <a:srgbClr val="7F7F7F"/>
                  </a:solidFill>
                </a:rPr>
                <a:t>to schools for children with special needs</a:t>
              </a:r>
            </a:p>
          </p:txBody>
        </p:sp>
        <p:pic>
          <p:nvPicPr>
            <p:cNvPr id="20" name="Picture 19" descr="PC_Pres_Slides-0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3" t="69191" r="4995" b="6566"/>
            <a:stretch/>
          </p:blipFill>
          <p:spPr>
            <a:xfrm>
              <a:off x="8314746" y="4077072"/>
              <a:ext cx="3077520" cy="149213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9336" y="3645024"/>
            <a:ext cx="5284412" cy="2733982"/>
            <a:chOff x="119336" y="3645024"/>
            <a:chExt cx="5284412" cy="273398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9240E280-40BB-408C-9BCB-68D1F4F2161A}"/>
                </a:ext>
              </a:extLst>
            </p:cNvPr>
            <p:cNvSpPr txBox="1"/>
            <p:nvPr/>
          </p:nvSpPr>
          <p:spPr>
            <a:xfrm>
              <a:off x="119336" y="5517232"/>
              <a:ext cx="36724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>
                  <a:solidFill>
                    <a:srgbClr val="7F7F7F"/>
                  </a:solidFill>
                </a:rPr>
                <a:t>Chairman</a:t>
              </a:r>
              <a:r>
                <a:rPr lang="en-GB" sz="2000" dirty="0">
                  <a:solidFill>
                    <a:srgbClr val="990000"/>
                  </a:solidFill>
                </a:rPr>
                <a:t/>
              </a:r>
              <a:br>
                <a:rPr lang="en-GB" sz="2000" dirty="0">
                  <a:solidFill>
                    <a:srgbClr val="990000"/>
                  </a:solidFill>
                </a:rPr>
              </a:br>
              <a:r>
                <a:rPr lang="en-GB" sz="3000" b="1" dirty="0">
                  <a:solidFill>
                    <a:srgbClr val="990000"/>
                  </a:solidFill>
                </a:rPr>
                <a:t>James Lacey</a:t>
              </a:r>
            </a:p>
          </p:txBody>
        </p:sp>
        <p:pic>
          <p:nvPicPr>
            <p:cNvPr id="21" name="Picture 20" descr="PC_Pres_Slides-0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30" t="8249" r="2815" b="49495"/>
            <a:stretch/>
          </p:blipFill>
          <p:spPr>
            <a:xfrm>
              <a:off x="3503712" y="3645024"/>
              <a:ext cx="1900036" cy="2664296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79376" y="3284984"/>
            <a:ext cx="5184576" cy="2312811"/>
            <a:chOff x="479376" y="3284984"/>
            <a:chExt cx="5184576" cy="231281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99A5AE3-3F1E-4BB0-9411-A28EEC735109}"/>
                </a:ext>
              </a:extLst>
            </p:cNvPr>
            <p:cNvSpPr txBox="1"/>
            <p:nvPr/>
          </p:nvSpPr>
          <p:spPr>
            <a:xfrm>
              <a:off x="1991544" y="3429000"/>
              <a:ext cx="36724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7F7F7F"/>
                  </a:solidFill>
                </a:rPr>
                <a:t>Raised over</a:t>
              </a:r>
              <a:br>
                <a:rPr lang="en-GB" sz="2000" dirty="0">
                  <a:solidFill>
                    <a:srgbClr val="7F7F7F"/>
                  </a:solidFill>
                </a:rPr>
              </a:br>
              <a:r>
                <a:rPr lang="en-GB" sz="3000" b="1" dirty="0">
                  <a:solidFill>
                    <a:srgbClr val="990000"/>
                  </a:solidFill>
                </a:rPr>
                <a:t>£750,000</a:t>
              </a:r>
            </a:p>
          </p:txBody>
        </p:sp>
        <p:pic>
          <p:nvPicPr>
            <p:cNvPr id="38" name="Picture 37" descr="PC_Pres_Slides-0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1" t="42593" r="48946" b="19023"/>
            <a:stretch/>
          </p:blipFill>
          <p:spPr>
            <a:xfrm>
              <a:off x="479376" y="3284984"/>
              <a:ext cx="2049069" cy="231281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55440" y="908720"/>
            <a:ext cx="4191586" cy="2448272"/>
            <a:chOff x="1055440" y="908720"/>
            <a:chExt cx="4191586" cy="244827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649A9B2-66B1-4962-9068-EFC6A8816E4D}"/>
                </a:ext>
              </a:extLst>
            </p:cNvPr>
            <p:cNvSpPr txBox="1"/>
            <p:nvPr/>
          </p:nvSpPr>
          <p:spPr>
            <a:xfrm>
              <a:off x="1055440" y="1844824"/>
              <a:ext cx="252028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Tonight is the</a:t>
              </a:r>
              <a:b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club’s</a:t>
              </a:r>
              <a:r>
                <a:rPr lang="en-GB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3000" b="1" dirty="0">
                  <a:solidFill>
                    <a:srgbClr val="990000"/>
                  </a:solidFill>
                </a:rPr>
                <a:t>102</a:t>
              </a:r>
              <a:r>
                <a:rPr lang="en-GB" sz="3000" b="1" baseline="30000" dirty="0">
                  <a:solidFill>
                    <a:srgbClr val="990000"/>
                  </a:solidFill>
                </a:rPr>
                <a:t>nd</a:t>
              </a:r>
              <a:r>
                <a:rPr lang="en-GB" sz="3000" b="1" dirty="0">
                  <a:solidFill>
                    <a:srgbClr val="990000"/>
                  </a:solidFill>
                </a:rPr>
                <a:t/>
              </a:r>
              <a:br>
                <a:rPr lang="en-GB" sz="3000" b="1" dirty="0">
                  <a:solidFill>
                    <a:srgbClr val="990000"/>
                  </a:solidFill>
                </a:rPr>
              </a:br>
              <a:r>
                <a:rPr lang="en-GB" sz="2000" dirty="0">
                  <a:solidFill>
                    <a:srgbClr val="7F7F7F"/>
                  </a:solidFill>
                </a:rPr>
                <a:t>Annual Dinner</a:t>
              </a:r>
            </a:p>
          </p:txBody>
        </p:sp>
        <p:pic>
          <p:nvPicPr>
            <p:cNvPr id="39" name="Picture 38" descr="PC_Pres_Slides-0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4" t="59596" r="77930" b="6734"/>
            <a:stretch/>
          </p:blipFill>
          <p:spPr>
            <a:xfrm>
              <a:off x="2639616" y="908720"/>
              <a:ext cx="2607410" cy="244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1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C_Pres_Slide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CEAD99-C735-424B-8805-E028A41C2861}"/>
              </a:ext>
            </a:extLst>
          </p:cNvPr>
          <p:cNvSpPr txBox="1"/>
          <p:nvPr/>
        </p:nvSpPr>
        <p:spPr>
          <a:xfrm>
            <a:off x="-96688" y="1415385"/>
            <a:ext cx="1228868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800"/>
              </a:spcAft>
            </a:pPr>
            <a:r>
              <a:rPr lang="en-US" sz="3600" b="1" dirty="0">
                <a:solidFill>
                  <a:schemeClr val="bg1"/>
                </a:solidFill>
              </a:rPr>
              <a:t>Join the live chat now</a:t>
            </a:r>
            <a:r>
              <a:rPr lang="en-GB" sz="3500" dirty="0">
                <a:solidFill>
                  <a:srgbClr val="FFFFFF"/>
                </a:solidFill>
                <a:latin typeface="Proxima Nova Lt" panose="02000506030000020004" pitchFamily="50" charset="0"/>
              </a:rPr>
              <a:t/>
            </a:r>
            <a:br>
              <a:rPr lang="en-GB" sz="3500" dirty="0">
                <a:solidFill>
                  <a:srgbClr val="FFFFFF"/>
                </a:solidFill>
                <a:latin typeface="Proxima Nova Lt" panose="02000506030000020004" pitchFamily="50" charset="0"/>
              </a:rPr>
            </a:br>
            <a:r>
              <a:rPr lang="en-GB" sz="3500" dirty="0">
                <a:solidFill>
                  <a:schemeClr val="bg1">
                    <a:lumMod val="95000"/>
                  </a:schemeClr>
                </a:solidFill>
              </a:rPr>
              <a:t>@100propertyclub #100PC17</a:t>
            </a:r>
          </a:p>
          <a:p>
            <a:pPr algn="ctr">
              <a:spcAft>
                <a:spcPts val="4800"/>
              </a:spcAft>
            </a:pPr>
            <a:r>
              <a:rPr lang="en-GB" sz="3500" b="1" dirty="0" err="1">
                <a:solidFill>
                  <a:srgbClr val="FFFFFF"/>
                </a:solidFill>
              </a:rPr>
              <a:t>Wifi</a:t>
            </a:r>
            <a:r>
              <a:rPr lang="en-GB" sz="3500" b="1" dirty="0">
                <a:solidFill>
                  <a:srgbClr val="FFFFFF"/>
                </a:solidFill>
              </a:rPr>
              <a:t> passcode</a:t>
            </a:r>
            <a:br>
              <a:rPr lang="en-GB" sz="3500" b="1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2F2F2"/>
                </a:solidFill>
              </a:rPr>
              <a:t>#100PC17</a:t>
            </a:r>
            <a:endParaRPr lang="en-GB" sz="3500" dirty="0">
              <a:solidFill>
                <a:srgbClr val="F2F2F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67808" y="2927553"/>
            <a:ext cx="3600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witter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548680"/>
            <a:ext cx="1184548" cy="11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5400" y="2276872"/>
            <a:ext cx="2473424" cy="1800200"/>
          </a:xfrm>
          <a:prstGeom prst="rect">
            <a:avLst/>
          </a:prstGeom>
          <a:solidFill>
            <a:schemeClr val="bg1"/>
          </a:solidFill>
          <a:ln w="6350">
            <a:solidFill>
              <a:srgbClr val="C00A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35560" y="4293096"/>
            <a:ext cx="2473424" cy="1800200"/>
          </a:xfrm>
          <a:prstGeom prst="rect">
            <a:avLst/>
          </a:prstGeom>
          <a:solidFill>
            <a:schemeClr val="bg1"/>
          </a:solidFill>
          <a:ln w="6350">
            <a:solidFill>
              <a:srgbClr val="C00A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3712" y="2276872"/>
            <a:ext cx="2473424" cy="1800200"/>
          </a:xfrm>
          <a:prstGeom prst="rect">
            <a:avLst/>
          </a:prstGeom>
          <a:solidFill>
            <a:schemeClr val="bg1"/>
          </a:solidFill>
          <a:ln w="6350">
            <a:solidFill>
              <a:srgbClr val="C00A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43872" y="4293096"/>
            <a:ext cx="2473424" cy="1800200"/>
          </a:xfrm>
          <a:prstGeom prst="rect">
            <a:avLst/>
          </a:prstGeom>
          <a:solidFill>
            <a:schemeClr val="bg1"/>
          </a:solidFill>
          <a:ln w="6350">
            <a:solidFill>
              <a:srgbClr val="C00A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58880" y="2276872"/>
            <a:ext cx="2473424" cy="1800200"/>
          </a:xfrm>
          <a:prstGeom prst="rect">
            <a:avLst/>
          </a:prstGeom>
          <a:solidFill>
            <a:schemeClr val="bg1"/>
          </a:solidFill>
          <a:ln w="6350">
            <a:solidFill>
              <a:srgbClr val="C00A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99040" y="4293096"/>
            <a:ext cx="2473424" cy="1800200"/>
          </a:xfrm>
          <a:prstGeom prst="rect">
            <a:avLst/>
          </a:prstGeom>
          <a:solidFill>
            <a:schemeClr val="bg1"/>
          </a:solidFill>
          <a:ln w="6350">
            <a:solidFill>
              <a:srgbClr val="C00A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20336" y="2276872"/>
            <a:ext cx="2473424" cy="1800200"/>
          </a:xfrm>
          <a:prstGeom prst="rect">
            <a:avLst/>
          </a:prstGeom>
          <a:solidFill>
            <a:schemeClr val="bg1"/>
          </a:solidFill>
          <a:ln w="6350">
            <a:solidFill>
              <a:srgbClr val="C00A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cKay Securities">
            <a:extLst>
              <a:ext uri="{FF2B5EF4-FFF2-40B4-BE49-F238E27FC236}">
                <a16:creationId xmlns:a16="http://schemas.microsoft.com/office/drawing/2014/main" xmlns="" id="{E7F12D6F-7FB3-486E-A2C9-DDC6D96C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22" y="2433602"/>
            <a:ext cx="1460238" cy="1460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917C9C-9308-4EBB-849B-7DB19046C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265" y="4797152"/>
            <a:ext cx="2249191" cy="864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8F6E45-4323-4382-B0E7-71AB3C216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4723188"/>
            <a:ext cx="2088232" cy="101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DEF2350-C879-48BE-8CCC-868372BB9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76" y="2492896"/>
            <a:ext cx="1440160" cy="1353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F9CFE4-4DC6-4A89-96DA-1C534A7D3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2708920"/>
            <a:ext cx="2088232" cy="957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C4B458-E613-45C9-A152-19095D5288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4852478"/>
            <a:ext cx="2160239" cy="664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8C2CFB4-1C4B-45BA-94B0-4A9438680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056" y="2780928"/>
            <a:ext cx="1982184" cy="805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520" y="620688"/>
            <a:ext cx="416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990000"/>
                </a:solidFill>
              </a:rPr>
              <a:t>Tonight’s sponsors</a:t>
            </a:r>
            <a:endParaRPr lang="en-US" sz="4000" dirty="0">
              <a:solidFill>
                <a:srgbClr val="990000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10488488" y="404664"/>
            <a:ext cx="1131527" cy="1085924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9376" y="1628800"/>
            <a:ext cx="6120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90000"/>
                </a:solidFill>
              </a:rPr>
              <a:t>Exclusive cricket </a:t>
            </a:r>
            <a:r>
              <a:rPr lang="en-GB" sz="4000" b="1" dirty="0" err="1">
                <a:solidFill>
                  <a:srgbClr val="990000"/>
                </a:solidFill>
              </a:rPr>
              <a:t>Masterclass</a:t>
            </a:r>
            <a:r>
              <a:rPr lang="en-GB" sz="4000" b="1" dirty="0">
                <a:solidFill>
                  <a:srgbClr val="990000"/>
                </a:solidFill>
              </a:rPr>
              <a:t> with England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cricket legend OBE Andrew Strauss PLUS Pavilion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access for six people.</a:t>
            </a:r>
            <a:endParaRPr lang="en-US" sz="4000" dirty="0">
              <a:solidFill>
                <a:srgbClr val="990000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6" name="Picture Placeholder 5" descr="Andrew-Strauss-blog (1).jpg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8525" y="0"/>
            <a:ext cx="4943475" cy="6858000"/>
          </a:xfrm>
        </p:spPr>
      </p:pic>
      <p:sp>
        <p:nvSpPr>
          <p:cNvPr id="8" name="TextBox 7"/>
          <p:cNvSpPr txBox="1"/>
          <p:nvPr/>
        </p:nvSpPr>
        <p:spPr>
          <a:xfrm>
            <a:off x="479376" y="5301208"/>
            <a:ext cx="1094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en-US" sz="7000" dirty="0">
              <a:solidFill>
                <a:schemeClr val="tx1">
                  <a:lumMod val="50000"/>
                  <a:lumOff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7535F3-47A1-48F9-B67F-48C6079179B4}"/>
              </a:ext>
            </a:extLst>
          </p:cNvPr>
          <p:cNvSpPr txBox="1"/>
          <p:nvPr/>
        </p:nvSpPr>
        <p:spPr>
          <a:xfrm>
            <a:off x="2855640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F7F7F"/>
                </a:solidFill>
              </a:rPr>
              <a:t>Kindly donated by </a:t>
            </a:r>
            <a:r>
              <a:rPr lang="en-US" b="1" dirty="0">
                <a:solidFill>
                  <a:srgbClr val="990000"/>
                </a:solidFill>
              </a:rPr>
              <a:t>The Lord’s </a:t>
            </a:r>
            <a:r>
              <a:rPr lang="en-US" b="1" dirty="0" err="1">
                <a:solidFill>
                  <a:srgbClr val="990000"/>
                </a:solidFill>
              </a:rPr>
              <a:t>Taverners</a:t>
            </a:r>
            <a:endParaRPr lang="en-US" b="1" dirty="0">
              <a:solidFill>
                <a:srgbClr val="990000"/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6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10488488" y="404664"/>
            <a:ext cx="1131527" cy="1085924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Placeholder 5" descr="wine tasting 2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r="21662"/>
          <a:stretch/>
        </p:blipFill>
        <p:spPr/>
      </p:pic>
      <p:sp>
        <p:nvSpPr>
          <p:cNvPr id="8" name="TextBox 7"/>
          <p:cNvSpPr txBox="1"/>
          <p:nvPr/>
        </p:nvSpPr>
        <p:spPr>
          <a:xfrm>
            <a:off x="551384" y="1628800"/>
            <a:ext cx="49480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990000"/>
                </a:solidFill>
              </a:rPr>
              <a:t>Private tutored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Wine Tasting for up to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25 people in your own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home or venue.</a:t>
            </a:r>
            <a:endParaRPr lang="en-US" sz="4000" dirty="0">
              <a:solidFill>
                <a:srgbClr val="990000"/>
              </a:solidFill>
              <a:latin typeface="Proxima Nova Lt" panose="0200050603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76" y="5301208"/>
            <a:ext cx="1094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en-US" sz="7000" dirty="0">
              <a:solidFill>
                <a:schemeClr val="tx1">
                  <a:lumMod val="50000"/>
                  <a:lumOff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7535F3-47A1-48F9-B67F-48C6079179B4}"/>
              </a:ext>
            </a:extLst>
          </p:cNvPr>
          <p:cNvSpPr txBox="1"/>
          <p:nvPr/>
        </p:nvSpPr>
        <p:spPr>
          <a:xfrm>
            <a:off x="2855640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F7F7F"/>
                </a:solidFill>
              </a:rPr>
              <a:t>Kindly donated by </a:t>
            </a:r>
            <a:r>
              <a:rPr lang="en-US" b="1" dirty="0">
                <a:solidFill>
                  <a:srgbClr val="990000"/>
                </a:solidFill>
              </a:rPr>
              <a:t>The Lord’s </a:t>
            </a:r>
            <a:r>
              <a:rPr lang="en-US" b="1" dirty="0" err="1">
                <a:solidFill>
                  <a:srgbClr val="990000"/>
                </a:solidFill>
              </a:rPr>
              <a:t>Taverners</a:t>
            </a:r>
            <a:endParaRPr lang="en-US" b="1" dirty="0">
              <a:solidFill>
                <a:srgbClr val="990000"/>
              </a:solidFill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9376" y="5301208"/>
            <a:ext cx="1094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en-US" sz="7000" dirty="0">
              <a:solidFill>
                <a:schemeClr val="tx1">
                  <a:lumMod val="50000"/>
                  <a:lumOff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7535F3-47A1-48F9-B67F-48C6079179B4}"/>
              </a:ext>
            </a:extLst>
          </p:cNvPr>
          <p:cNvSpPr txBox="1"/>
          <p:nvPr/>
        </p:nvSpPr>
        <p:spPr>
          <a:xfrm>
            <a:off x="2855640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F7F7F"/>
                </a:solidFill>
              </a:rPr>
              <a:t>Kindly donated by </a:t>
            </a:r>
            <a:r>
              <a:rPr lang="en-US" b="1" dirty="0">
                <a:solidFill>
                  <a:srgbClr val="990000"/>
                </a:solidFill>
              </a:rPr>
              <a:t>The Lord’s </a:t>
            </a:r>
            <a:r>
              <a:rPr lang="en-US" b="1" dirty="0" err="1">
                <a:solidFill>
                  <a:srgbClr val="990000"/>
                </a:solidFill>
              </a:rPr>
              <a:t>Taverners</a:t>
            </a:r>
            <a:endParaRPr lang="en-US" b="1" dirty="0">
              <a:solidFill>
                <a:srgbClr val="990000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10488488" y="404664"/>
            <a:ext cx="1131527" cy="1085924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Placeholder 5" descr="Petrus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5" r="19466"/>
          <a:stretch/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51384" y="1628800"/>
            <a:ext cx="60130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990000"/>
                </a:solidFill>
              </a:rPr>
              <a:t>Exclusive dining experience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for six at The Kitchen Table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at Gordon Ramsay’s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Michelin-starred, </a:t>
            </a:r>
            <a:r>
              <a:rPr lang="en-GB" sz="4000" b="1" dirty="0" err="1">
                <a:solidFill>
                  <a:srgbClr val="990000"/>
                </a:solidFill>
              </a:rPr>
              <a:t>Petrus</a:t>
            </a:r>
            <a:r>
              <a:rPr lang="en-GB" sz="4000" b="1" dirty="0">
                <a:solidFill>
                  <a:srgbClr val="990000"/>
                </a:solidFill>
              </a:rPr>
              <a:t>.</a:t>
            </a:r>
            <a:endParaRPr lang="en-US" sz="4000" dirty="0">
              <a:solidFill>
                <a:srgbClr val="990000"/>
              </a:solidFill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6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10488488" y="404664"/>
            <a:ext cx="1131527" cy="1085924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Placeholder 5" descr="bisley_2.jpe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r="6506"/>
          <a:stretch/>
        </p:blipFill>
        <p:spPr/>
      </p:pic>
      <p:sp>
        <p:nvSpPr>
          <p:cNvPr id="8" name="TextBox 7"/>
          <p:cNvSpPr txBox="1"/>
          <p:nvPr/>
        </p:nvSpPr>
        <p:spPr>
          <a:xfrm>
            <a:off x="479376" y="5301208"/>
            <a:ext cx="1094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endParaRPr lang="en-US" sz="7000" dirty="0">
              <a:solidFill>
                <a:schemeClr val="tx1">
                  <a:lumMod val="50000"/>
                  <a:lumOff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7535F3-47A1-48F9-B67F-48C6079179B4}"/>
              </a:ext>
            </a:extLst>
          </p:cNvPr>
          <p:cNvSpPr txBox="1"/>
          <p:nvPr/>
        </p:nvSpPr>
        <p:spPr>
          <a:xfrm>
            <a:off x="2855640" y="56612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F7F7F"/>
                </a:solidFill>
              </a:rPr>
              <a:t>Kindly donated by </a:t>
            </a:r>
            <a:r>
              <a:rPr lang="en-US" b="1" dirty="0">
                <a:solidFill>
                  <a:srgbClr val="990000"/>
                </a:solidFill>
              </a:rPr>
              <a:t>Ian Brown and</a:t>
            </a:r>
            <a:br>
              <a:rPr lang="en-US" b="1" dirty="0">
                <a:solidFill>
                  <a:srgbClr val="990000"/>
                </a:solidFill>
              </a:rPr>
            </a:br>
            <a:r>
              <a:rPr lang="en-US" b="1" dirty="0">
                <a:solidFill>
                  <a:srgbClr val="990000"/>
                </a:solidFill>
              </a:rPr>
              <a:t>Nicola </a:t>
            </a:r>
            <a:r>
              <a:rPr lang="en-US" b="1" dirty="0" err="1">
                <a:solidFill>
                  <a:srgbClr val="990000"/>
                </a:solidFill>
              </a:rPr>
              <a:t>Forgette</a:t>
            </a:r>
            <a:r>
              <a:rPr lang="en-US" b="1" dirty="0">
                <a:solidFill>
                  <a:srgbClr val="990000"/>
                </a:solidFill>
              </a:rPr>
              <a:t> of Gifford Grant</a:t>
            </a:r>
            <a:endParaRPr lang="en-US" b="1" dirty="0">
              <a:solidFill>
                <a:srgbClr val="990000"/>
              </a:solidFill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1384" y="1628800"/>
            <a:ext cx="47697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990000"/>
                </a:solidFill>
              </a:rPr>
              <a:t>Sniper Training at the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world famous </a:t>
            </a:r>
            <a:r>
              <a:rPr lang="en-GB" sz="4000" b="1" dirty="0" err="1">
                <a:solidFill>
                  <a:srgbClr val="990000"/>
                </a:solidFill>
              </a:rPr>
              <a:t>Bisley</a:t>
            </a:r>
            <a:r>
              <a:rPr lang="en-GB" sz="4000" b="1" dirty="0">
                <a:solidFill>
                  <a:srgbClr val="990000"/>
                </a:solidFill>
              </a:rPr>
              <a:t/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range for 8 people.</a:t>
            </a:r>
            <a:endParaRPr lang="en-US" sz="4000" dirty="0">
              <a:solidFill>
                <a:srgbClr val="990000"/>
              </a:solidFill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376" y="5301208"/>
            <a:ext cx="1094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05</a:t>
            </a:r>
            <a:endParaRPr lang="en-US" sz="7000" dirty="0">
              <a:solidFill>
                <a:schemeClr val="tx1">
                  <a:lumMod val="50000"/>
                  <a:lumOff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7535F3-47A1-48F9-B67F-48C6079179B4}"/>
              </a:ext>
            </a:extLst>
          </p:cNvPr>
          <p:cNvSpPr txBox="1"/>
          <p:nvPr/>
        </p:nvSpPr>
        <p:spPr>
          <a:xfrm>
            <a:off x="2855640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F7F7F"/>
                </a:solidFill>
              </a:rPr>
              <a:t>Kindly donated by </a:t>
            </a:r>
            <a:r>
              <a:rPr lang="en-US" b="1" dirty="0">
                <a:solidFill>
                  <a:srgbClr val="990000"/>
                </a:solidFill>
              </a:rPr>
              <a:t>The Lord’s </a:t>
            </a:r>
            <a:r>
              <a:rPr lang="en-US" b="1" dirty="0" err="1">
                <a:solidFill>
                  <a:srgbClr val="990000"/>
                </a:solidFill>
              </a:rPr>
              <a:t>Taverners</a:t>
            </a:r>
            <a:endParaRPr lang="en-US" b="1" dirty="0">
              <a:solidFill>
                <a:srgbClr val="990000"/>
              </a:solidFill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51384" y="1628800"/>
            <a:ext cx="56113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990000"/>
                </a:solidFill>
              </a:rPr>
              <a:t>VIP experience at Strictly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Come Dancing live Tour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including tapas, wine and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show for Saturday 10</a:t>
            </a:r>
            <a:r>
              <a:rPr lang="en-GB" sz="4000" b="1" baseline="30000" dirty="0">
                <a:solidFill>
                  <a:srgbClr val="990000"/>
                </a:solidFill>
              </a:rPr>
              <a:t>th</a:t>
            </a:r>
            <a:r>
              <a:rPr lang="en-GB" sz="4000" b="1" dirty="0">
                <a:solidFill>
                  <a:srgbClr val="990000"/>
                </a:solidFill>
              </a:rPr>
              <a:t/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Feb 2018.</a:t>
            </a:r>
            <a:endParaRPr lang="en-US" sz="4000" dirty="0">
              <a:solidFill>
                <a:srgbClr val="990000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10488488" y="404664"/>
            <a:ext cx="1131527" cy="1085924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Placeholder 5" descr="Image 1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r="19433"/>
          <a:stretch/>
        </p:blipFill>
        <p:spPr/>
      </p:pic>
    </p:spTree>
    <p:extLst>
      <p:ext uri="{BB962C8B-B14F-4D97-AF65-F5344CB8AC3E}">
        <p14:creationId xmlns:p14="http://schemas.microsoft.com/office/powerpoint/2010/main" val="94170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9376" y="5301208"/>
            <a:ext cx="1094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  <a:endParaRPr lang="en-US" sz="7000" dirty="0">
              <a:solidFill>
                <a:schemeClr val="tx1">
                  <a:lumMod val="50000"/>
                  <a:lumOff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7535F3-47A1-48F9-B67F-48C6079179B4}"/>
              </a:ext>
            </a:extLst>
          </p:cNvPr>
          <p:cNvSpPr txBox="1"/>
          <p:nvPr/>
        </p:nvSpPr>
        <p:spPr>
          <a:xfrm>
            <a:off x="2855640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F7F7F"/>
                </a:solidFill>
              </a:rPr>
              <a:t>Kindly donated by </a:t>
            </a:r>
            <a:r>
              <a:rPr lang="en-US" b="1" dirty="0">
                <a:solidFill>
                  <a:srgbClr val="990000"/>
                </a:solidFill>
              </a:rPr>
              <a:t>The Lord’s </a:t>
            </a:r>
            <a:r>
              <a:rPr lang="en-US" b="1" dirty="0" err="1">
                <a:solidFill>
                  <a:srgbClr val="990000"/>
                </a:solidFill>
              </a:rPr>
              <a:t>Taverners</a:t>
            </a:r>
            <a:endParaRPr lang="en-US" b="1" dirty="0">
              <a:solidFill>
                <a:srgbClr val="990000"/>
              </a:solidFill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2008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551384" y="548680"/>
            <a:ext cx="891647" cy="855712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51384" y="1628800"/>
            <a:ext cx="5471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990000"/>
                </a:solidFill>
              </a:rPr>
              <a:t>Full hospitality at Henley</a:t>
            </a:r>
            <a:br>
              <a:rPr lang="en-GB" sz="4000" b="1" dirty="0">
                <a:solidFill>
                  <a:srgbClr val="990000"/>
                </a:solidFill>
              </a:rPr>
            </a:br>
            <a:r>
              <a:rPr lang="en-GB" sz="4000" b="1" dirty="0">
                <a:solidFill>
                  <a:srgbClr val="990000"/>
                </a:solidFill>
              </a:rPr>
              <a:t>Regatta for 4 people</a:t>
            </a:r>
            <a:endParaRPr lang="en-US" sz="4000" dirty="0">
              <a:solidFill>
                <a:srgbClr val="990000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1163D-86A3-4B16-A497-E08B24B1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3791"/>
          <a:stretch/>
        </p:blipFill>
        <p:spPr>
          <a:xfrm>
            <a:off x="10488488" y="404664"/>
            <a:ext cx="1131527" cy="1085924"/>
          </a:xfrm>
          <a:prstGeom prst="rect">
            <a:avLst/>
          </a:prstGeom>
          <a:effectLst>
            <a:outerShdw dist="88900" dir="2700000" sx="98000" sy="98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9" name="Picture Placeholder 8" descr="Henley 2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9" r="19824"/>
          <a:stretch/>
        </p:blipFill>
        <p:spPr/>
      </p:pic>
    </p:spTree>
    <p:extLst>
      <p:ext uri="{BB962C8B-B14F-4D97-AF65-F5344CB8AC3E}">
        <p14:creationId xmlns:p14="http://schemas.microsoft.com/office/powerpoint/2010/main" val="350313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000" dirty="0">
            <a:solidFill>
              <a:srgbClr val="FFFFFF"/>
            </a:solidFill>
            <a:latin typeface="Proxima Nova Lt" panose="02000506030000020004" pitchFamily="5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26341</TotalTime>
  <Words>135</Words>
  <Application>Microsoft Macintosh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Lato</vt:lpstr>
      <vt:lpstr>Proxima Nova Lt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hghghfgh</dc:title>
  <dc:creator>Steve Le Boutillier</dc:creator>
  <cp:lastModifiedBy>Lee Barrett</cp:lastModifiedBy>
  <cp:revision>1639</cp:revision>
  <cp:lastPrinted>2015-03-29T13:50:57Z</cp:lastPrinted>
  <dcterms:created xsi:type="dcterms:W3CDTF">2014-09-29T10:50:22Z</dcterms:created>
  <dcterms:modified xsi:type="dcterms:W3CDTF">2018-04-27T14:48:58Z</dcterms:modified>
</cp:coreProperties>
</file>